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Old Standard TT"/>
      <p:regular r:id="rId22"/>
      <p:bold r:id="rId23"/>
      <p: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3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38"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OldStandardTT-regular.fntdata"/><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font" Target="fonts/OldStandardTT-italic.fntdata"/><Relationship Id="rId12" Type="http://schemas.openxmlformats.org/officeDocument/2006/relationships/slide" Target="slides/slide7.xml"/><Relationship Id="rId23" Type="http://schemas.openxmlformats.org/officeDocument/2006/relationships/font" Target="fonts/OldStandardT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0357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035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e0cb114f58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e0cb114f58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e0cb114f58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e0cb114f58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b6d978c9b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b6d978c9b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b6d978c9b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b6d978c9b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c6f90357f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c6f90357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b6d978c9b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b6d978c9b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d8a88efa9d_0_2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d8a88efa9d_0_2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e0c7440c98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e0c7440c98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0c7440c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0c7440c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e0cb114f5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e0cb114f5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e0cb114f5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e0cb114f5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6f90357f_0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6f90357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8a88efa9d_0_2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8a88efa9d_0_2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6f90357f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c6f90357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6f90357f_0_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6f90357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accent1"/>
              </a:buClr>
              <a:buSzPts val="4200"/>
              <a:buNone/>
              <a:defRPr sz="4200">
                <a:solidFill>
                  <a:schemeClr val="accent1"/>
                </a:solidFill>
              </a:defRPr>
            </a:lvl1pPr>
            <a:lvl2pPr lvl="1" rtl="0">
              <a:spcBef>
                <a:spcPts val="0"/>
              </a:spcBef>
              <a:spcAft>
                <a:spcPts val="0"/>
              </a:spcAft>
              <a:buClr>
                <a:schemeClr val="accent1"/>
              </a:buClr>
              <a:buSzPts val="4200"/>
              <a:buNone/>
              <a:defRPr sz="4200">
                <a:solidFill>
                  <a:schemeClr val="accent1"/>
                </a:solidFill>
              </a:defRPr>
            </a:lvl2pPr>
            <a:lvl3pPr lvl="2" rtl="0">
              <a:spcBef>
                <a:spcPts val="0"/>
              </a:spcBef>
              <a:spcAft>
                <a:spcPts val="0"/>
              </a:spcAft>
              <a:buClr>
                <a:schemeClr val="accent1"/>
              </a:buClr>
              <a:buSzPts val="4200"/>
              <a:buNone/>
              <a:defRPr sz="4200">
                <a:solidFill>
                  <a:schemeClr val="accent1"/>
                </a:solidFill>
              </a:defRPr>
            </a:lvl3pPr>
            <a:lvl4pPr lvl="3" rtl="0">
              <a:spcBef>
                <a:spcPts val="0"/>
              </a:spcBef>
              <a:spcAft>
                <a:spcPts val="0"/>
              </a:spcAft>
              <a:buClr>
                <a:schemeClr val="accent1"/>
              </a:buClr>
              <a:buSzPts val="4200"/>
              <a:buNone/>
              <a:defRPr sz="4200">
                <a:solidFill>
                  <a:schemeClr val="accent1"/>
                </a:solidFill>
              </a:defRPr>
            </a:lvl4pPr>
            <a:lvl5pPr lvl="4" rtl="0">
              <a:spcBef>
                <a:spcPts val="0"/>
              </a:spcBef>
              <a:spcAft>
                <a:spcPts val="0"/>
              </a:spcAft>
              <a:buClr>
                <a:schemeClr val="accent1"/>
              </a:buClr>
              <a:buSzPts val="4200"/>
              <a:buNone/>
              <a:defRPr sz="4200">
                <a:solidFill>
                  <a:schemeClr val="accent1"/>
                </a:solidFill>
              </a:defRPr>
            </a:lvl5pPr>
            <a:lvl6pPr lvl="5" rtl="0">
              <a:spcBef>
                <a:spcPts val="0"/>
              </a:spcBef>
              <a:spcAft>
                <a:spcPts val="0"/>
              </a:spcAft>
              <a:buClr>
                <a:schemeClr val="accent1"/>
              </a:buClr>
              <a:buSzPts val="4200"/>
              <a:buNone/>
              <a:defRPr sz="4200">
                <a:solidFill>
                  <a:schemeClr val="accent1"/>
                </a:solidFill>
              </a:defRPr>
            </a:lvl6pPr>
            <a:lvl7pPr lvl="6" rtl="0">
              <a:spcBef>
                <a:spcPts val="0"/>
              </a:spcBef>
              <a:spcAft>
                <a:spcPts val="0"/>
              </a:spcAft>
              <a:buClr>
                <a:schemeClr val="accent1"/>
              </a:buClr>
              <a:buSzPts val="4200"/>
              <a:buNone/>
              <a:defRPr sz="4200">
                <a:solidFill>
                  <a:schemeClr val="accent1"/>
                </a:solidFill>
              </a:defRPr>
            </a:lvl7pPr>
            <a:lvl8pPr lvl="7" rtl="0">
              <a:spcBef>
                <a:spcPts val="0"/>
              </a:spcBef>
              <a:spcAft>
                <a:spcPts val="0"/>
              </a:spcAft>
              <a:buClr>
                <a:schemeClr val="accent1"/>
              </a:buClr>
              <a:buSzPts val="4200"/>
              <a:buNone/>
              <a:defRPr sz="4200">
                <a:solidFill>
                  <a:schemeClr val="accent1"/>
                </a:solidFill>
              </a:defRPr>
            </a:lvl8pPr>
            <a:lvl9pPr lvl="8" rtl="0">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accent2"/>
              </a:buClr>
              <a:buSzPts val="2400"/>
              <a:buNone/>
              <a:defRPr sz="2400">
                <a:solidFill>
                  <a:schemeClr val="accent2"/>
                </a:solidFill>
              </a:defRPr>
            </a:lvl1pPr>
            <a:lvl2pPr lvl="1" rtl="0">
              <a:lnSpc>
                <a:spcPct val="100000"/>
              </a:lnSpc>
              <a:spcBef>
                <a:spcPts val="0"/>
              </a:spcBef>
              <a:spcAft>
                <a:spcPts val="0"/>
              </a:spcAft>
              <a:buClr>
                <a:schemeClr val="accent2"/>
              </a:buClr>
              <a:buSzPts val="2400"/>
              <a:buNone/>
              <a:defRPr sz="2400">
                <a:solidFill>
                  <a:schemeClr val="accent2"/>
                </a:solidFill>
              </a:defRPr>
            </a:lvl2pPr>
            <a:lvl3pPr lvl="2" rtl="0">
              <a:lnSpc>
                <a:spcPct val="100000"/>
              </a:lnSpc>
              <a:spcBef>
                <a:spcPts val="0"/>
              </a:spcBef>
              <a:spcAft>
                <a:spcPts val="0"/>
              </a:spcAft>
              <a:buClr>
                <a:schemeClr val="accent2"/>
              </a:buClr>
              <a:buSzPts val="2400"/>
              <a:buNone/>
              <a:defRPr sz="2400">
                <a:solidFill>
                  <a:schemeClr val="accent2"/>
                </a:solidFill>
              </a:defRPr>
            </a:lvl3pPr>
            <a:lvl4pPr lvl="3" rtl="0">
              <a:lnSpc>
                <a:spcPct val="100000"/>
              </a:lnSpc>
              <a:spcBef>
                <a:spcPts val="0"/>
              </a:spcBef>
              <a:spcAft>
                <a:spcPts val="0"/>
              </a:spcAft>
              <a:buClr>
                <a:schemeClr val="accent2"/>
              </a:buClr>
              <a:buSzPts val="2400"/>
              <a:buNone/>
              <a:defRPr sz="2400">
                <a:solidFill>
                  <a:schemeClr val="accent2"/>
                </a:solidFill>
              </a:defRPr>
            </a:lvl4pPr>
            <a:lvl5pPr lvl="4" rtl="0">
              <a:lnSpc>
                <a:spcPct val="100000"/>
              </a:lnSpc>
              <a:spcBef>
                <a:spcPts val="0"/>
              </a:spcBef>
              <a:spcAft>
                <a:spcPts val="0"/>
              </a:spcAft>
              <a:buClr>
                <a:schemeClr val="accent2"/>
              </a:buClr>
              <a:buSzPts val="2400"/>
              <a:buNone/>
              <a:defRPr sz="2400">
                <a:solidFill>
                  <a:schemeClr val="accent2"/>
                </a:solidFill>
              </a:defRPr>
            </a:lvl5pPr>
            <a:lvl6pPr lvl="5" rtl="0">
              <a:lnSpc>
                <a:spcPct val="100000"/>
              </a:lnSpc>
              <a:spcBef>
                <a:spcPts val="0"/>
              </a:spcBef>
              <a:spcAft>
                <a:spcPts val="0"/>
              </a:spcAft>
              <a:buClr>
                <a:schemeClr val="accent2"/>
              </a:buClr>
              <a:buSzPts val="2400"/>
              <a:buNone/>
              <a:defRPr sz="2400">
                <a:solidFill>
                  <a:schemeClr val="accent2"/>
                </a:solidFill>
              </a:defRPr>
            </a:lvl6pPr>
            <a:lvl7pPr lvl="6" rtl="0">
              <a:lnSpc>
                <a:spcPct val="100000"/>
              </a:lnSpc>
              <a:spcBef>
                <a:spcPts val="0"/>
              </a:spcBef>
              <a:spcAft>
                <a:spcPts val="0"/>
              </a:spcAft>
              <a:buClr>
                <a:schemeClr val="accent2"/>
              </a:buClr>
              <a:buSzPts val="2400"/>
              <a:buNone/>
              <a:defRPr sz="2400">
                <a:solidFill>
                  <a:schemeClr val="accent2"/>
                </a:solidFill>
              </a:defRPr>
            </a:lvl7pPr>
            <a:lvl8pPr lvl="7" rtl="0">
              <a:lnSpc>
                <a:spcPct val="100000"/>
              </a:lnSpc>
              <a:spcBef>
                <a:spcPts val="0"/>
              </a:spcBef>
              <a:spcAft>
                <a:spcPts val="0"/>
              </a:spcAft>
              <a:buClr>
                <a:schemeClr val="accent2"/>
              </a:buClr>
              <a:buSzPts val="2400"/>
              <a:buNone/>
              <a:defRPr sz="2400">
                <a:solidFill>
                  <a:schemeClr val="accent2"/>
                </a:solidFill>
              </a:defRPr>
            </a:lvl8pPr>
            <a:lvl9pPr lvl="8" rtl="0">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accent1"/>
              </a:buClr>
              <a:buSzPts val="6000"/>
              <a:buNone/>
              <a:defRPr sz="6000">
                <a:solidFill>
                  <a:schemeClr val="accent1"/>
                </a:solidFill>
              </a:defRPr>
            </a:lvl1pPr>
            <a:lvl2pPr lvl="1" rtl="0">
              <a:spcBef>
                <a:spcPts val="0"/>
              </a:spcBef>
              <a:spcAft>
                <a:spcPts val="0"/>
              </a:spcAft>
              <a:buClr>
                <a:schemeClr val="accent1"/>
              </a:buClr>
              <a:buSzPts val="6000"/>
              <a:buNone/>
              <a:defRPr sz="6000">
                <a:solidFill>
                  <a:schemeClr val="accent1"/>
                </a:solidFill>
              </a:defRPr>
            </a:lvl2pPr>
            <a:lvl3pPr lvl="2" rtl="0">
              <a:spcBef>
                <a:spcPts val="0"/>
              </a:spcBef>
              <a:spcAft>
                <a:spcPts val="0"/>
              </a:spcAft>
              <a:buClr>
                <a:schemeClr val="accent1"/>
              </a:buClr>
              <a:buSzPts val="6000"/>
              <a:buNone/>
              <a:defRPr sz="6000">
                <a:solidFill>
                  <a:schemeClr val="accent1"/>
                </a:solidFill>
              </a:defRPr>
            </a:lvl3pPr>
            <a:lvl4pPr lvl="3" rtl="0">
              <a:spcBef>
                <a:spcPts val="0"/>
              </a:spcBef>
              <a:spcAft>
                <a:spcPts val="0"/>
              </a:spcAft>
              <a:buClr>
                <a:schemeClr val="accent1"/>
              </a:buClr>
              <a:buSzPts val="6000"/>
              <a:buNone/>
              <a:defRPr sz="6000">
                <a:solidFill>
                  <a:schemeClr val="accent1"/>
                </a:solidFill>
              </a:defRPr>
            </a:lvl4pPr>
            <a:lvl5pPr lvl="4" rtl="0">
              <a:spcBef>
                <a:spcPts val="0"/>
              </a:spcBef>
              <a:spcAft>
                <a:spcPts val="0"/>
              </a:spcAft>
              <a:buClr>
                <a:schemeClr val="accent1"/>
              </a:buClr>
              <a:buSzPts val="6000"/>
              <a:buNone/>
              <a:defRPr sz="6000">
                <a:solidFill>
                  <a:schemeClr val="accent1"/>
                </a:solidFill>
              </a:defRPr>
            </a:lvl5pPr>
            <a:lvl6pPr lvl="5" rtl="0">
              <a:spcBef>
                <a:spcPts val="0"/>
              </a:spcBef>
              <a:spcAft>
                <a:spcPts val="0"/>
              </a:spcAft>
              <a:buClr>
                <a:schemeClr val="accent1"/>
              </a:buClr>
              <a:buSzPts val="6000"/>
              <a:buNone/>
              <a:defRPr sz="6000">
                <a:solidFill>
                  <a:schemeClr val="accent1"/>
                </a:solidFill>
              </a:defRPr>
            </a:lvl6pPr>
            <a:lvl7pPr lvl="6" rtl="0">
              <a:spcBef>
                <a:spcPts val="0"/>
              </a:spcBef>
              <a:spcAft>
                <a:spcPts val="0"/>
              </a:spcAft>
              <a:buClr>
                <a:schemeClr val="accent1"/>
              </a:buClr>
              <a:buSzPts val="6000"/>
              <a:buNone/>
              <a:defRPr sz="6000">
                <a:solidFill>
                  <a:schemeClr val="accent1"/>
                </a:solidFill>
              </a:defRPr>
            </a:lvl7pPr>
            <a:lvl8pPr lvl="7" rtl="0">
              <a:spcBef>
                <a:spcPts val="0"/>
              </a:spcBef>
              <a:spcAft>
                <a:spcPts val="0"/>
              </a:spcAft>
              <a:buClr>
                <a:schemeClr val="accent1"/>
              </a:buClr>
              <a:buSzPts val="6000"/>
              <a:buNone/>
              <a:defRPr sz="6000">
                <a:solidFill>
                  <a:schemeClr val="accent1"/>
                </a:solidFill>
              </a:defRPr>
            </a:lvl8pPr>
            <a:lvl9pPr lvl="8" rtl="0">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accent1"/>
              </a:buClr>
              <a:buSzPts val="5400"/>
              <a:buNone/>
              <a:defRPr sz="5400">
                <a:solidFill>
                  <a:schemeClr val="accent1"/>
                </a:solidFill>
              </a:defRPr>
            </a:lvl1pPr>
            <a:lvl2pPr lvl="1" rtl="0">
              <a:spcBef>
                <a:spcPts val="0"/>
              </a:spcBef>
              <a:spcAft>
                <a:spcPts val="0"/>
              </a:spcAft>
              <a:buClr>
                <a:schemeClr val="accent1"/>
              </a:buClr>
              <a:buSzPts val="5400"/>
              <a:buNone/>
              <a:defRPr sz="5400">
                <a:solidFill>
                  <a:schemeClr val="accent1"/>
                </a:solidFill>
              </a:defRPr>
            </a:lvl2pPr>
            <a:lvl3pPr lvl="2" rtl="0">
              <a:spcBef>
                <a:spcPts val="0"/>
              </a:spcBef>
              <a:spcAft>
                <a:spcPts val="0"/>
              </a:spcAft>
              <a:buClr>
                <a:schemeClr val="accent1"/>
              </a:buClr>
              <a:buSzPts val="5400"/>
              <a:buNone/>
              <a:defRPr sz="5400">
                <a:solidFill>
                  <a:schemeClr val="accent1"/>
                </a:solidFill>
              </a:defRPr>
            </a:lvl3pPr>
            <a:lvl4pPr lvl="3" rtl="0">
              <a:spcBef>
                <a:spcPts val="0"/>
              </a:spcBef>
              <a:spcAft>
                <a:spcPts val="0"/>
              </a:spcAft>
              <a:buClr>
                <a:schemeClr val="accent1"/>
              </a:buClr>
              <a:buSzPts val="5400"/>
              <a:buNone/>
              <a:defRPr sz="5400">
                <a:solidFill>
                  <a:schemeClr val="accent1"/>
                </a:solidFill>
              </a:defRPr>
            </a:lvl4pPr>
            <a:lvl5pPr lvl="4" rtl="0">
              <a:spcBef>
                <a:spcPts val="0"/>
              </a:spcBef>
              <a:spcAft>
                <a:spcPts val="0"/>
              </a:spcAft>
              <a:buClr>
                <a:schemeClr val="accent1"/>
              </a:buClr>
              <a:buSzPts val="5400"/>
              <a:buNone/>
              <a:defRPr sz="5400">
                <a:solidFill>
                  <a:schemeClr val="accent1"/>
                </a:solidFill>
              </a:defRPr>
            </a:lvl5pPr>
            <a:lvl6pPr lvl="5" rtl="0">
              <a:spcBef>
                <a:spcPts val="0"/>
              </a:spcBef>
              <a:spcAft>
                <a:spcPts val="0"/>
              </a:spcAft>
              <a:buClr>
                <a:schemeClr val="accent1"/>
              </a:buClr>
              <a:buSzPts val="5400"/>
              <a:buNone/>
              <a:defRPr sz="5400">
                <a:solidFill>
                  <a:schemeClr val="accent1"/>
                </a:solidFill>
              </a:defRPr>
            </a:lvl6pPr>
            <a:lvl7pPr lvl="6" rtl="0">
              <a:spcBef>
                <a:spcPts val="0"/>
              </a:spcBef>
              <a:spcAft>
                <a:spcPts val="0"/>
              </a:spcAft>
              <a:buClr>
                <a:schemeClr val="accent1"/>
              </a:buClr>
              <a:buSzPts val="5400"/>
              <a:buNone/>
              <a:defRPr sz="5400">
                <a:solidFill>
                  <a:schemeClr val="accent1"/>
                </a:solidFill>
              </a:defRPr>
            </a:lvl7pPr>
            <a:lvl8pPr lvl="7" rtl="0">
              <a:spcBef>
                <a:spcPts val="0"/>
              </a:spcBef>
              <a:spcAft>
                <a:spcPts val="0"/>
              </a:spcAft>
              <a:buClr>
                <a:schemeClr val="accent1"/>
              </a:buClr>
              <a:buSzPts val="5400"/>
              <a:buNone/>
              <a:defRPr sz="5400">
                <a:solidFill>
                  <a:schemeClr val="accent1"/>
                </a:solidFill>
              </a:defRPr>
            </a:lvl8pPr>
            <a:lvl9pPr lvl="8" rtl="0">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4200"/>
              <a:buNone/>
              <a:defRPr sz="4200">
                <a:solidFill>
                  <a:schemeClr val="lt2"/>
                </a:solidFill>
              </a:defRPr>
            </a:lvl1pPr>
            <a:lvl2pPr lvl="1" rtl="0" algn="ctr">
              <a:spcBef>
                <a:spcPts val="0"/>
              </a:spcBef>
              <a:spcAft>
                <a:spcPts val="0"/>
              </a:spcAft>
              <a:buClr>
                <a:schemeClr val="lt2"/>
              </a:buClr>
              <a:buSzPts val="4200"/>
              <a:buNone/>
              <a:defRPr sz="4200">
                <a:solidFill>
                  <a:schemeClr val="lt2"/>
                </a:solidFill>
              </a:defRPr>
            </a:lvl2pPr>
            <a:lvl3pPr lvl="2" rtl="0" algn="ctr">
              <a:spcBef>
                <a:spcPts val="0"/>
              </a:spcBef>
              <a:spcAft>
                <a:spcPts val="0"/>
              </a:spcAft>
              <a:buClr>
                <a:schemeClr val="lt2"/>
              </a:buClr>
              <a:buSzPts val="4200"/>
              <a:buNone/>
              <a:defRPr sz="4200">
                <a:solidFill>
                  <a:schemeClr val="lt2"/>
                </a:solidFill>
              </a:defRPr>
            </a:lvl3pPr>
            <a:lvl4pPr lvl="3" rtl="0" algn="ctr">
              <a:spcBef>
                <a:spcPts val="0"/>
              </a:spcBef>
              <a:spcAft>
                <a:spcPts val="0"/>
              </a:spcAft>
              <a:buClr>
                <a:schemeClr val="lt2"/>
              </a:buClr>
              <a:buSzPts val="4200"/>
              <a:buNone/>
              <a:defRPr sz="4200">
                <a:solidFill>
                  <a:schemeClr val="lt2"/>
                </a:solidFill>
              </a:defRPr>
            </a:lvl4pPr>
            <a:lvl5pPr lvl="4" rtl="0" algn="ctr">
              <a:spcBef>
                <a:spcPts val="0"/>
              </a:spcBef>
              <a:spcAft>
                <a:spcPts val="0"/>
              </a:spcAft>
              <a:buClr>
                <a:schemeClr val="lt2"/>
              </a:buClr>
              <a:buSzPts val="4200"/>
              <a:buNone/>
              <a:defRPr sz="4200">
                <a:solidFill>
                  <a:schemeClr val="lt2"/>
                </a:solidFill>
              </a:defRPr>
            </a:lvl5pPr>
            <a:lvl6pPr lvl="5" rtl="0" algn="ctr">
              <a:spcBef>
                <a:spcPts val="0"/>
              </a:spcBef>
              <a:spcAft>
                <a:spcPts val="0"/>
              </a:spcAft>
              <a:buClr>
                <a:schemeClr val="lt2"/>
              </a:buClr>
              <a:buSzPts val="4200"/>
              <a:buNone/>
              <a:defRPr sz="4200">
                <a:solidFill>
                  <a:schemeClr val="lt2"/>
                </a:solidFill>
              </a:defRPr>
            </a:lvl6pPr>
            <a:lvl7pPr lvl="6" rtl="0" algn="ctr">
              <a:spcBef>
                <a:spcPts val="0"/>
              </a:spcBef>
              <a:spcAft>
                <a:spcPts val="0"/>
              </a:spcAft>
              <a:buClr>
                <a:schemeClr val="lt2"/>
              </a:buClr>
              <a:buSzPts val="4200"/>
              <a:buNone/>
              <a:defRPr sz="4200">
                <a:solidFill>
                  <a:schemeClr val="lt2"/>
                </a:solidFill>
              </a:defRPr>
            </a:lvl7pPr>
            <a:lvl8pPr lvl="7" rtl="0" algn="ctr">
              <a:spcBef>
                <a:spcPts val="0"/>
              </a:spcBef>
              <a:spcAft>
                <a:spcPts val="0"/>
              </a:spcAft>
              <a:buClr>
                <a:schemeClr val="lt2"/>
              </a:buClr>
              <a:buSzPts val="4200"/>
              <a:buNone/>
              <a:defRPr sz="4200">
                <a:solidFill>
                  <a:schemeClr val="lt2"/>
                </a:solidFill>
              </a:defRPr>
            </a:lvl8pPr>
            <a:lvl9pPr lvl="8" rtl="0"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accent1"/>
              </a:buClr>
              <a:buSzPts val="1800"/>
              <a:buChar char="●"/>
              <a:defRPr>
                <a:solidFill>
                  <a:schemeClr val="accent1"/>
                </a:solidFill>
              </a:defRPr>
            </a:lvl1pPr>
            <a:lvl2pPr indent="-317500" lvl="1" marL="914400" rtl="0">
              <a:spcBef>
                <a:spcPts val="0"/>
              </a:spcBef>
              <a:spcAft>
                <a:spcPts val="0"/>
              </a:spcAft>
              <a:buClr>
                <a:schemeClr val="accent1"/>
              </a:buClr>
              <a:buSzPts val="1400"/>
              <a:buChar char="○"/>
              <a:defRPr>
                <a:solidFill>
                  <a:schemeClr val="accent1"/>
                </a:solidFill>
              </a:defRPr>
            </a:lvl2pPr>
            <a:lvl3pPr indent="-317500" lvl="2" marL="1371600" rtl="0">
              <a:spcBef>
                <a:spcPts val="0"/>
              </a:spcBef>
              <a:spcAft>
                <a:spcPts val="0"/>
              </a:spcAft>
              <a:buClr>
                <a:schemeClr val="accent1"/>
              </a:buClr>
              <a:buSzPts val="1400"/>
              <a:buChar char="■"/>
              <a:defRPr>
                <a:solidFill>
                  <a:schemeClr val="accent1"/>
                </a:solidFill>
              </a:defRPr>
            </a:lvl3pPr>
            <a:lvl4pPr indent="-317500" lvl="3" marL="1828800" rtl="0">
              <a:spcBef>
                <a:spcPts val="0"/>
              </a:spcBef>
              <a:spcAft>
                <a:spcPts val="0"/>
              </a:spcAft>
              <a:buClr>
                <a:schemeClr val="accent1"/>
              </a:buClr>
              <a:buSzPts val="1400"/>
              <a:buChar char="●"/>
              <a:defRPr>
                <a:solidFill>
                  <a:schemeClr val="accent1"/>
                </a:solidFill>
              </a:defRPr>
            </a:lvl4pPr>
            <a:lvl5pPr indent="-317500" lvl="4" marL="2286000" rtl="0">
              <a:spcBef>
                <a:spcPts val="0"/>
              </a:spcBef>
              <a:spcAft>
                <a:spcPts val="0"/>
              </a:spcAft>
              <a:buClr>
                <a:schemeClr val="accent1"/>
              </a:buClr>
              <a:buSzPts val="1400"/>
              <a:buChar char="○"/>
              <a:defRPr>
                <a:solidFill>
                  <a:schemeClr val="accent1"/>
                </a:solidFill>
              </a:defRPr>
            </a:lvl5pPr>
            <a:lvl6pPr indent="-317500" lvl="5" marL="2743200" rtl="0">
              <a:spcBef>
                <a:spcPts val="0"/>
              </a:spcBef>
              <a:spcAft>
                <a:spcPts val="0"/>
              </a:spcAft>
              <a:buClr>
                <a:schemeClr val="accent1"/>
              </a:buClr>
              <a:buSzPts val="1400"/>
              <a:buChar char="■"/>
              <a:defRPr>
                <a:solidFill>
                  <a:schemeClr val="accent1"/>
                </a:solidFill>
              </a:defRPr>
            </a:lvl6pPr>
            <a:lvl7pPr indent="-317500" lvl="6" marL="3200400" rtl="0">
              <a:spcBef>
                <a:spcPts val="0"/>
              </a:spcBef>
              <a:spcAft>
                <a:spcPts val="0"/>
              </a:spcAft>
              <a:buClr>
                <a:schemeClr val="accent1"/>
              </a:buClr>
              <a:buSzPts val="1400"/>
              <a:buChar char="●"/>
              <a:defRPr>
                <a:solidFill>
                  <a:schemeClr val="accent1"/>
                </a:solidFill>
              </a:defRPr>
            </a:lvl7pPr>
            <a:lvl8pPr indent="-317500" lvl="7" marL="3657600" rtl="0">
              <a:spcBef>
                <a:spcPts val="0"/>
              </a:spcBef>
              <a:spcAft>
                <a:spcPts val="0"/>
              </a:spcAft>
              <a:buClr>
                <a:schemeClr val="accent1"/>
              </a:buClr>
              <a:buSzPts val="1400"/>
              <a:buChar char="○"/>
              <a:defRPr>
                <a:solidFill>
                  <a:schemeClr val="accent1"/>
                </a:solidFill>
              </a:defRPr>
            </a:lvl8pPr>
            <a:lvl9pPr indent="-317500" lvl="8" marL="4114800" rtl="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rtl="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rtl="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rtl="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rtl="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rtl="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rtl="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rtl="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rtl="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1"/>
                </a:solidFill>
                <a:latin typeface="Old Standard TT"/>
                <a:ea typeface="Old Standard TT"/>
                <a:cs typeface="Old Standard TT"/>
                <a:sym typeface="Old Standard TT"/>
              </a:defRPr>
            </a:lvl1pPr>
            <a:lvl2pPr lvl="1" rtl="0" algn="r">
              <a:buNone/>
              <a:defRPr sz="1000">
                <a:solidFill>
                  <a:schemeClr val="dk1"/>
                </a:solidFill>
                <a:latin typeface="Old Standard TT"/>
                <a:ea typeface="Old Standard TT"/>
                <a:cs typeface="Old Standard TT"/>
                <a:sym typeface="Old Standard TT"/>
              </a:defRPr>
            </a:lvl2pPr>
            <a:lvl3pPr lvl="2" rtl="0" algn="r">
              <a:buNone/>
              <a:defRPr sz="1000">
                <a:solidFill>
                  <a:schemeClr val="dk1"/>
                </a:solidFill>
                <a:latin typeface="Old Standard TT"/>
                <a:ea typeface="Old Standard TT"/>
                <a:cs typeface="Old Standard TT"/>
                <a:sym typeface="Old Standard TT"/>
              </a:defRPr>
            </a:lvl3pPr>
            <a:lvl4pPr lvl="3" rtl="0" algn="r">
              <a:buNone/>
              <a:defRPr sz="1000">
                <a:solidFill>
                  <a:schemeClr val="dk1"/>
                </a:solidFill>
                <a:latin typeface="Old Standard TT"/>
                <a:ea typeface="Old Standard TT"/>
                <a:cs typeface="Old Standard TT"/>
                <a:sym typeface="Old Standard TT"/>
              </a:defRPr>
            </a:lvl4pPr>
            <a:lvl5pPr lvl="4" rtl="0" algn="r">
              <a:buNone/>
              <a:defRPr sz="1000">
                <a:solidFill>
                  <a:schemeClr val="dk1"/>
                </a:solidFill>
                <a:latin typeface="Old Standard TT"/>
                <a:ea typeface="Old Standard TT"/>
                <a:cs typeface="Old Standard TT"/>
                <a:sym typeface="Old Standard TT"/>
              </a:defRPr>
            </a:lvl5pPr>
            <a:lvl6pPr lvl="5" rtl="0" algn="r">
              <a:buNone/>
              <a:defRPr sz="1000">
                <a:solidFill>
                  <a:schemeClr val="dk1"/>
                </a:solidFill>
                <a:latin typeface="Old Standard TT"/>
                <a:ea typeface="Old Standard TT"/>
                <a:cs typeface="Old Standard TT"/>
                <a:sym typeface="Old Standard TT"/>
              </a:defRPr>
            </a:lvl6pPr>
            <a:lvl7pPr lvl="6" rtl="0" algn="r">
              <a:buNone/>
              <a:defRPr sz="1000">
                <a:solidFill>
                  <a:schemeClr val="dk1"/>
                </a:solidFill>
                <a:latin typeface="Old Standard TT"/>
                <a:ea typeface="Old Standard TT"/>
                <a:cs typeface="Old Standard TT"/>
                <a:sym typeface="Old Standard TT"/>
              </a:defRPr>
            </a:lvl7pPr>
            <a:lvl8pPr lvl="7" rtl="0" algn="r">
              <a:buNone/>
              <a:defRPr sz="1000">
                <a:solidFill>
                  <a:schemeClr val="dk1"/>
                </a:solidFill>
                <a:latin typeface="Old Standard TT"/>
                <a:ea typeface="Old Standard TT"/>
                <a:cs typeface="Old Standard TT"/>
                <a:sym typeface="Old Standard TT"/>
              </a:defRPr>
            </a:lvl8pPr>
            <a:lvl9pPr lvl="8" rtl="0"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kaggle.com/c/cassava-leaf-disease-classification" TargetMode="Externa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kaggle.com/c/cassava-leaf-disease-classifica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Cassava Leaf Disease Classification using Transfer Learning</a:t>
            </a:r>
            <a:endParaRPr b="1"/>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accent1"/>
                </a:solidFill>
              </a:rPr>
              <a:t>Srinath K R</a:t>
            </a:r>
            <a:endParaRPr sz="1500">
              <a:solidFill>
                <a:schemeClr val="accent1"/>
              </a:solidFill>
            </a:endParaRPr>
          </a:p>
          <a:p>
            <a:pPr indent="0" lvl="0" marL="0" rtl="0" algn="l">
              <a:spcBef>
                <a:spcPts val="0"/>
              </a:spcBef>
              <a:spcAft>
                <a:spcPts val="0"/>
              </a:spcAft>
              <a:buNone/>
            </a:pPr>
            <a:r>
              <a:rPr lang="en" sz="1500">
                <a:solidFill>
                  <a:schemeClr val="accent1"/>
                </a:solidFill>
              </a:rPr>
              <a:t>17BCE1217</a:t>
            </a:r>
            <a:endParaRPr sz="150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265500" y="1382350"/>
            <a:ext cx="4045200" cy="1333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Proposed method</a:t>
            </a:r>
            <a:endParaRPr b="1"/>
          </a:p>
        </p:txBody>
      </p:sp>
      <p:sp>
        <p:nvSpPr>
          <p:cNvPr id="119" name="Google Shape;119;p22"/>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Preparation</a:t>
            </a:r>
            <a:endParaRPr b="1"/>
          </a:p>
        </p:txBody>
      </p:sp>
      <p:sp>
        <p:nvSpPr>
          <p:cNvPr id="120" name="Google Shape;120;p2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23850" lvl="0" marL="457200" rtl="0" algn="l">
              <a:spcBef>
                <a:spcPts val="0"/>
              </a:spcBef>
              <a:spcAft>
                <a:spcPts val="0"/>
              </a:spcAft>
              <a:buSzPts val="1500"/>
              <a:buChar char="●"/>
            </a:pPr>
            <a:r>
              <a:rPr b="1" lang="en" sz="1500"/>
              <a:t>Resizing of images</a:t>
            </a:r>
            <a:endParaRPr b="1" sz="1500"/>
          </a:p>
          <a:p>
            <a:pPr indent="0" lvl="0" marL="457200" rtl="0" algn="l">
              <a:spcBef>
                <a:spcPts val="1200"/>
              </a:spcBef>
              <a:spcAft>
                <a:spcPts val="0"/>
              </a:spcAft>
              <a:buNone/>
            </a:pPr>
            <a:r>
              <a:rPr lang="en" sz="1500"/>
              <a:t>Original image size: 800x600</a:t>
            </a:r>
            <a:endParaRPr sz="1500"/>
          </a:p>
          <a:p>
            <a:pPr indent="0" lvl="0" marL="457200" rtl="0" algn="l">
              <a:spcBef>
                <a:spcPts val="1200"/>
              </a:spcBef>
              <a:spcAft>
                <a:spcPts val="0"/>
              </a:spcAft>
              <a:buNone/>
            </a:pPr>
            <a:r>
              <a:rPr lang="en" sz="1500"/>
              <a:t>Resized image size: 512x512</a:t>
            </a:r>
            <a:endParaRPr sz="1500"/>
          </a:p>
          <a:p>
            <a:pPr indent="-323850" lvl="0" marL="457200" rtl="0" algn="l">
              <a:spcBef>
                <a:spcPts val="1200"/>
              </a:spcBef>
              <a:spcAft>
                <a:spcPts val="0"/>
              </a:spcAft>
              <a:buSzPts val="1500"/>
              <a:buChar char="●"/>
            </a:pPr>
            <a:r>
              <a:rPr b="1" lang="en" sz="1500"/>
              <a:t>Overcoming class imbalance through Image augmentation</a:t>
            </a:r>
            <a:endParaRPr b="1" sz="1500"/>
          </a:p>
          <a:p>
            <a:pPr indent="0" lvl="0" marL="457200" rtl="0" algn="l">
              <a:spcBef>
                <a:spcPts val="1200"/>
              </a:spcBef>
              <a:spcAft>
                <a:spcPts val="0"/>
              </a:spcAft>
              <a:buNone/>
            </a:pPr>
            <a:r>
              <a:rPr lang="en" sz="1500"/>
              <a:t>Image rotation, Horizontal and Vertical flipping and shifting and shearing transformations.</a:t>
            </a:r>
            <a:endParaRPr sz="1500"/>
          </a:p>
          <a:p>
            <a:pPr indent="-323850" lvl="0" marL="457200" rtl="0" algn="l">
              <a:spcBef>
                <a:spcPts val="1200"/>
              </a:spcBef>
              <a:spcAft>
                <a:spcPts val="0"/>
              </a:spcAft>
              <a:buSzPts val="1500"/>
              <a:buChar char="●"/>
            </a:pPr>
            <a:r>
              <a:rPr b="1" lang="en" sz="1500"/>
              <a:t>Data splitting</a:t>
            </a:r>
            <a:endParaRPr b="1" sz="1500"/>
          </a:p>
          <a:p>
            <a:pPr indent="0" lvl="0" marL="457200" rtl="0" algn="l">
              <a:spcBef>
                <a:spcPts val="1200"/>
              </a:spcBef>
              <a:spcAft>
                <a:spcPts val="0"/>
              </a:spcAft>
              <a:buNone/>
            </a:pPr>
            <a:r>
              <a:rPr lang="en" sz="1500"/>
              <a:t>80% of the images - training.</a:t>
            </a:r>
            <a:endParaRPr sz="1500"/>
          </a:p>
          <a:p>
            <a:pPr indent="0" lvl="0" marL="457200" rtl="0" algn="l">
              <a:spcBef>
                <a:spcPts val="1200"/>
              </a:spcBef>
              <a:spcAft>
                <a:spcPts val="0"/>
              </a:spcAft>
              <a:buNone/>
            </a:pPr>
            <a:r>
              <a:rPr lang="en" sz="1500"/>
              <a:t>20% of the images - validation.</a:t>
            </a:r>
            <a:endParaRPr sz="1500"/>
          </a:p>
          <a:p>
            <a:pPr indent="0" lvl="0" marL="457200" rtl="0" algn="l">
              <a:spcBef>
                <a:spcPts val="1200"/>
              </a:spcBef>
              <a:spcAft>
                <a:spcPts val="1200"/>
              </a:spcAft>
              <a:buNone/>
            </a:pPr>
            <a:r>
              <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377050"/>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Proposed method (contd.) - Modeling</a:t>
            </a:r>
            <a:endParaRPr b="1">
              <a:solidFill>
                <a:schemeClr val="lt1"/>
              </a:solidFill>
            </a:endParaRPr>
          </a:p>
        </p:txBody>
      </p:sp>
      <p:sp>
        <p:nvSpPr>
          <p:cNvPr id="126" name="Google Shape;126;p23"/>
          <p:cNvSpPr txBox="1"/>
          <p:nvPr>
            <p:ph idx="1" type="body"/>
          </p:nvPr>
        </p:nvSpPr>
        <p:spPr>
          <a:xfrm>
            <a:off x="311700" y="1171675"/>
            <a:ext cx="4390800" cy="33972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b="1" lang="en">
                <a:solidFill>
                  <a:schemeClr val="lt1"/>
                </a:solidFill>
              </a:rPr>
              <a:t>EfficientNet</a:t>
            </a:r>
            <a:r>
              <a:rPr lang="en">
                <a:solidFill>
                  <a:schemeClr val="lt1"/>
                </a:solidFill>
              </a:rPr>
              <a:t> is a convolutional neural network architecture and scaling method that uniformly scales all dimensions of depth/width/resolution using a compound coefficient. Unlike conventional practice that arbitrary scales these factors, the EfficientNet scaling method uniformly scales network width, depth, and resolution with a set of fixed scaling coefficients.</a:t>
            </a:r>
            <a:endParaRPr b="1">
              <a:solidFill>
                <a:schemeClr val="lt1"/>
              </a:solidFill>
            </a:endParaRPr>
          </a:p>
          <a:p>
            <a:pPr indent="0" lvl="0" marL="0" rtl="0" algn="just">
              <a:spcBef>
                <a:spcPts val="1200"/>
              </a:spcBef>
              <a:spcAft>
                <a:spcPts val="0"/>
              </a:spcAft>
              <a:buNone/>
            </a:pPr>
            <a:r>
              <a:rPr b="1" lang="en">
                <a:solidFill>
                  <a:schemeClr val="lt1"/>
                </a:solidFill>
              </a:rPr>
              <a:t>EfficientNet-B0</a:t>
            </a:r>
            <a:r>
              <a:rPr lang="en">
                <a:solidFill>
                  <a:schemeClr val="lt1"/>
                </a:solidFill>
              </a:rPr>
              <a:t>, the EfficientNet family's baseline model, maximises both accuracy and FLOPS (floating point operations per second). </a:t>
            </a:r>
            <a:endParaRPr>
              <a:solidFill>
                <a:schemeClr val="lt1"/>
              </a:solidFill>
            </a:endParaRPr>
          </a:p>
          <a:p>
            <a:pPr indent="0" lvl="0" marL="0" rtl="0" algn="just">
              <a:spcBef>
                <a:spcPts val="1200"/>
              </a:spcBef>
              <a:spcAft>
                <a:spcPts val="1200"/>
              </a:spcAft>
              <a:buNone/>
            </a:pPr>
            <a:r>
              <a:rPr lang="en">
                <a:solidFill>
                  <a:schemeClr val="lt1"/>
                </a:solidFill>
              </a:rPr>
              <a:t>It includes 237 layers and 5.3M parameters. The EfficientNet-B0 network is built on MobileNetV2's MBConv mobile inverted bottleneck blocks.</a:t>
            </a:r>
            <a:endParaRPr>
              <a:solidFill>
                <a:schemeClr val="lt1"/>
              </a:solidFill>
            </a:endParaRPr>
          </a:p>
        </p:txBody>
      </p:sp>
      <p:pic>
        <p:nvPicPr>
          <p:cNvPr id="127" name="Google Shape;127;p23"/>
          <p:cNvPicPr preferRelativeResize="0"/>
          <p:nvPr/>
        </p:nvPicPr>
        <p:blipFill>
          <a:blip r:embed="rId3">
            <a:alphaModFix/>
          </a:blip>
          <a:stretch>
            <a:fillRect/>
          </a:stretch>
        </p:blipFill>
        <p:spPr>
          <a:xfrm>
            <a:off x="4944788" y="1050768"/>
            <a:ext cx="3999900" cy="1964981"/>
          </a:xfrm>
          <a:prstGeom prst="rect">
            <a:avLst/>
          </a:prstGeom>
          <a:noFill/>
          <a:ln>
            <a:noFill/>
          </a:ln>
        </p:spPr>
      </p:pic>
      <p:pic>
        <p:nvPicPr>
          <p:cNvPr id="128" name="Google Shape;128;p23"/>
          <p:cNvPicPr preferRelativeResize="0"/>
          <p:nvPr/>
        </p:nvPicPr>
        <p:blipFill>
          <a:blip r:embed="rId4">
            <a:alphaModFix/>
          </a:blip>
          <a:stretch>
            <a:fillRect/>
          </a:stretch>
        </p:blipFill>
        <p:spPr>
          <a:xfrm>
            <a:off x="5576100" y="3217775"/>
            <a:ext cx="2737299" cy="1549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Proposed method (contd.)</a:t>
            </a:r>
            <a:endParaRPr b="1"/>
          </a:p>
        </p:txBody>
      </p:sp>
      <p:sp>
        <p:nvSpPr>
          <p:cNvPr id="134" name="Google Shape;134;p24"/>
          <p:cNvSpPr txBox="1"/>
          <p:nvPr>
            <p:ph idx="1" type="body"/>
          </p:nvPr>
        </p:nvSpPr>
        <p:spPr>
          <a:xfrm>
            <a:off x="311700" y="1171675"/>
            <a:ext cx="3999900" cy="3397200"/>
          </a:xfrm>
          <a:prstGeom prst="rect">
            <a:avLst/>
          </a:prstGeom>
        </p:spPr>
        <p:txBody>
          <a:bodyPr anchorCtr="0" anchor="t" bIns="91425" lIns="91425" spcFirstLastPara="1" rIns="91425" wrap="square" tIns="91425">
            <a:normAutofit fontScale="92500" lnSpcReduction="10000"/>
          </a:bodyPr>
          <a:lstStyle/>
          <a:p>
            <a:pPr indent="0" lvl="0" marL="0" rtl="0" algn="just">
              <a:spcBef>
                <a:spcPts val="0"/>
              </a:spcBef>
              <a:spcAft>
                <a:spcPts val="0"/>
              </a:spcAft>
              <a:buNone/>
            </a:pPr>
            <a:r>
              <a:rPr b="1" lang="en" sz="2000"/>
              <a:t>Evaluation of performance of model</a:t>
            </a:r>
            <a:endParaRPr b="1" sz="2000"/>
          </a:p>
          <a:p>
            <a:pPr indent="0" lvl="0" marL="0" rtl="0" algn="just">
              <a:spcBef>
                <a:spcPts val="1200"/>
              </a:spcBef>
              <a:spcAft>
                <a:spcPts val="0"/>
              </a:spcAft>
              <a:buNone/>
            </a:pPr>
            <a:r>
              <a:rPr b="1" lang="en"/>
              <a:t>Accuracy (training and validation)</a:t>
            </a:r>
            <a:endParaRPr b="1"/>
          </a:p>
          <a:p>
            <a:pPr indent="0" lvl="0" marL="0" rtl="0" algn="just">
              <a:spcBef>
                <a:spcPts val="1200"/>
              </a:spcBef>
              <a:spcAft>
                <a:spcPts val="0"/>
              </a:spcAft>
              <a:buNone/>
            </a:pPr>
            <a:r>
              <a:rPr lang="en"/>
              <a:t>An accuracy metric is used to measure the algorithm’s performance in an interpretable way. It is the measure of how accurate your model's prediction is compared to the true data.</a:t>
            </a:r>
            <a:endParaRPr/>
          </a:p>
          <a:p>
            <a:pPr indent="0" lvl="0" marL="0" rtl="0" algn="just">
              <a:spcBef>
                <a:spcPts val="1200"/>
              </a:spcBef>
              <a:spcAft>
                <a:spcPts val="0"/>
              </a:spcAft>
              <a:buNone/>
            </a:pPr>
            <a:r>
              <a:rPr b="1" lang="en"/>
              <a:t>Loss (training and validation)</a:t>
            </a:r>
            <a:endParaRPr b="1"/>
          </a:p>
          <a:p>
            <a:pPr indent="0" lvl="0" marL="0" rtl="0" algn="just">
              <a:spcBef>
                <a:spcPts val="1200"/>
              </a:spcBef>
              <a:spcAft>
                <a:spcPts val="1200"/>
              </a:spcAft>
              <a:buNone/>
            </a:pPr>
            <a:r>
              <a:rPr lang="en"/>
              <a:t>A loss function is used to optimize a machine learning algorithm. It is the sum of errors made for each example in training or validation sets. Loss value implies how poorly or well a model behaves after each iteration of optimization.</a:t>
            </a:r>
            <a:endParaRPr/>
          </a:p>
        </p:txBody>
      </p:sp>
      <p:sp>
        <p:nvSpPr>
          <p:cNvPr id="135" name="Google Shape;135;p24"/>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2000"/>
              <a:t>Model deployment</a:t>
            </a:r>
            <a:endParaRPr b="1" sz="2000"/>
          </a:p>
          <a:p>
            <a:pPr indent="0" lvl="0" marL="0" rtl="0" algn="just">
              <a:spcBef>
                <a:spcPts val="1200"/>
              </a:spcBef>
              <a:spcAft>
                <a:spcPts val="0"/>
              </a:spcAft>
              <a:buNone/>
            </a:pPr>
            <a:r>
              <a:rPr b="1" lang="en"/>
              <a:t>Streamlit</a:t>
            </a:r>
            <a:r>
              <a:rPr lang="en"/>
              <a:t> is an open-source Python library that makes it easy to create and share beautiful, custom web apps for machine learning and data science.</a:t>
            </a:r>
            <a:endParaRPr/>
          </a:p>
          <a:p>
            <a:pPr indent="0" lvl="0" marL="0" rtl="0" algn="just">
              <a:spcBef>
                <a:spcPts val="1200"/>
              </a:spcBef>
              <a:spcAft>
                <a:spcPts val="1200"/>
              </a:spcAft>
              <a:buNone/>
            </a:pPr>
            <a:r>
              <a:rPr lang="en"/>
              <a:t>Streamlit lets you turn data scripts into </a:t>
            </a:r>
            <a:r>
              <a:rPr lang="en"/>
              <a:t>shareable</a:t>
            </a:r>
            <a:r>
              <a:rPr lang="en"/>
              <a:t> web apps. </a:t>
            </a:r>
            <a:endParaRPr/>
          </a:p>
        </p:txBody>
      </p:sp>
      <p:pic>
        <p:nvPicPr>
          <p:cNvPr id="136" name="Google Shape;136;p24"/>
          <p:cNvPicPr preferRelativeResize="0"/>
          <p:nvPr/>
        </p:nvPicPr>
        <p:blipFill>
          <a:blip r:embed="rId3">
            <a:alphaModFix/>
          </a:blip>
          <a:stretch>
            <a:fillRect/>
          </a:stretch>
        </p:blipFill>
        <p:spPr>
          <a:xfrm>
            <a:off x="5687912" y="3488046"/>
            <a:ext cx="2288874" cy="11959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Results</a:t>
            </a:r>
            <a:endParaRPr b="1"/>
          </a:p>
        </p:txBody>
      </p:sp>
      <p:sp>
        <p:nvSpPr>
          <p:cNvPr id="142" name="Google Shape;142;p2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Plot of Accuracy against epochs</a:t>
            </a:r>
            <a:endParaRPr/>
          </a:p>
        </p:txBody>
      </p:sp>
      <p:sp>
        <p:nvSpPr>
          <p:cNvPr id="143" name="Google Shape;143;p2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Plot of Loss against epochs</a:t>
            </a:r>
            <a:endParaRPr/>
          </a:p>
        </p:txBody>
      </p:sp>
      <p:pic>
        <p:nvPicPr>
          <p:cNvPr id="144" name="Google Shape;144;p25"/>
          <p:cNvPicPr preferRelativeResize="0"/>
          <p:nvPr/>
        </p:nvPicPr>
        <p:blipFill>
          <a:blip r:embed="rId3">
            <a:alphaModFix/>
          </a:blip>
          <a:stretch>
            <a:fillRect/>
          </a:stretch>
        </p:blipFill>
        <p:spPr>
          <a:xfrm>
            <a:off x="435850" y="1832050"/>
            <a:ext cx="3751600" cy="2621300"/>
          </a:xfrm>
          <a:prstGeom prst="rect">
            <a:avLst/>
          </a:prstGeom>
          <a:noFill/>
          <a:ln>
            <a:noFill/>
          </a:ln>
        </p:spPr>
      </p:pic>
      <p:pic>
        <p:nvPicPr>
          <p:cNvPr id="145" name="Google Shape;145;p25"/>
          <p:cNvPicPr preferRelativeResize="0"/>
          <p:nvPr/>
        </p:nvPicPr>
        <p:blipFill>
          <a:blip r:embed="rId4">
            <a:alphaModFix/>
          </a:blip>
          <a:stretch>
            <a:fillRect/>
          </a:stretch>
        </p:blipFill>
        <p:spPr>
          <a:xfrm>
            <a:off x="4956550" y="1832050"/>
            <a:ext cx="3751600" cy="26213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Results (contd.)</a:t>
            </a:r>
            <a:endParaRPr b="1"/>
          </a:p>
        </p:txBody>
      </p:sp>
      <p:sp>
        <p:nvSpPr>
          <p:cNvPr id="151" name="Google Shape;151;p26"/>
          <p:cNvSpPr txBox="1"/>
          <p:nvPr>
            <p:ph idx="1" type="body"/>
          </p:nvPr>
        </p:nvSpPr>
        <p:spPr>
          <a:xfrm>
            <a:off x="311700" y="1171600"/>
            <a:ext cx="8520600" cy="24093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The proposed model was also made as a submission to </a:t>
            </a:r>
            <a:r>
              <a:rPr lang="en" u="sng">
                <a:solidFill>
                  <a:schemeClr val="hlink"/>
                </a:solidFill>
                <a:hlinkClick r:id="rId3"/>
              </a:rPr>
              <a:t>Cassava Leaf Disease Classification</a:t>
            </a:r>
            <a:r>
              <a:rPr lang="en"/>
              <a:t>, the Kaggle Research Code Competition whose dataset was used in this study</a:t>
            </a:r>
            <a:r>
              <a:rPr lang="en"/>
              <a:t>. Submissions were evaluated based on their categorization accuracy.</a:t>
            </a:r>
            <a:r>
              <a:rPr lang="en"/>
              <a:t> The test set roughly contains 15,000 images.</a:t>
            </a:r>
            <a:endParaRPr/>
          </a:p>
          <a:p>
            <a:pPr indent="0" lvl="0" marL="0" rtl="0" algn="just">
              <a:spcBef>
                <a:spcPts val="1200"/>
              </a:spcBef>
              <a:spcAft>
                <a:spcPts val="0"/>
              </a:spcAft>
              <a:buNone/>
            </a:pPr>
            <a:r>
              <a:rPr lang="en"/>
              <a:t>Public leaderboard score: 0.8851 (31% of test data)</a:t>
            </a:r>
            <a:endParaRPr/>
          </a:p>
          <a:p>
            <a:pPr indent="0" lvl="0" marL="0" rtl="0" algn="just">
              <a:spcBef>
                <a:spcPts val="1200"/>
              </a:spcBef>
              <a:spcAft>
                <a:spcPts val="1200"/>
              </a:spcAft>
              <a:buNone/>
            </a:pPr>
            <a:r>
              <a:rPr lang="en"/>
              <a:t>Private leaderboard score: 0.8887 (69% of test data)</a:t>
            </a:r>
            <a:endParaRPr/>
          </a:p>
        </p:txBody>
      </p:sp>
      <p:pic>
        <p:nvPicPr>
          <p:cNvPr id="152" name="Google Shape;152;p26"/>
          <p:cNvPicPr preferRelativeResize="0"/>
          <p:nvPr/>
        </p:nvPicPr>
        <p:blipFill>
          <a:blip r:embed="rId4">
            <a:alphaModFix/>
          </a:blip>
          <a:stretch>
            <a:fillRect/>
          </a:stretch>
        </p:blipFill>
        <p:spPr>
          <a:xfrm>
            <a:off x="2029300" y="3651050"/>
            <a:ext cx="5085400" cy="1123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Deployment using Streamlit</a:t>
            </a:r>
            <a:endParaRPr b="1"/>
          </a:p>
        </p:txBody>
      </p:sp>
      <p:pic>
        <p:nvPicPr>
          <p:cNvPr id="158" name="Google Shape;158;p27"/>
          <p:cNvPicPr preferRelativeResize="0"/>
          <p:nvPr/>
        </p:nvPicPr>
        <p:blipFill>
          <a:blip r:embed="rId3">
            <a:alphaModFix/>
          </a:blip>
          <a:stretch>
            <a:fillRect/>
          </a:stretch>
        </p:blipFill>
        <p:spPr>
          <a:xfrm>
            <a:off x="4771873" y="1171364"/>
            <a:ext cx="3999902" cy="3397826"/>
          </a:xfrm>
          <a:prstGeom prst="rect">
            <a:avLst/>
          </a:prstGeom>
          <a:noFill/>
          <a:ln>
            <a:noFill/>
          </a:ln>
        </p:spPr>
      </p:pic>
      <p:pic>
        <p:nvPicPr>
          <p:cNvPr id="159" name="Google Shape;159;p27"/>
          <p:cNvPicPr preferRelativeResize="0"/>
          <p:nvPr/>
        </p:nvPicPr>
        <p:blipFill>
          <a:blip r:embed="rId4">
            <a:alphaModFix/>
          </a:blip>
          <a:stretch>
            <a:fillRect/>
          </a:stretch>
        </p:blipFill>
        <p:spPr>
          <a:xfrm>
            <a:off x="381025" y="1914450"/>
            <a:ext cx="3896424" cy="19116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63" name="Shape 163"/>
        <p:cNvGrpSpPr/>
        <p:nvPr/>
      </p:nvGrpSpPr>
      <p:grpSpPr>
        <a:xfrm>
          <a:off x="0" y="0"/>
          <a:ext cx="0" cy="0"/>
          <a:chOff x="0" y="0"/>
          <a:chExt cx="0" cy="0"/>
        </a:xfrm>
      </p:grpSpPr>
      <p:sp>
        <p:nvSpPr>
          <p:cNvPr id="164" name="Google Shape;164;p2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References</a:t>
            </a:r>
            <a:endParaRPr b="1">
              <a:solidFill>
                <a:schemeClr val="lt1"/>
              </a:solidFill>
            </a:endParaRPr>
          </a:p>
        </p:txBody>
      </p:sp>
      <p:sp>
        <p:nvSpPr>
          <p:cNvPr id="165" name="Google Shape;165;p28"/>
          <p:cNvSpPr txBox="1"/>
          <p:nvPr>
            <p:ph idx="1" type="body"/>
          </p:nvPr>
        </p:nvSpPr>
        <p:spPr>
          <a:xfrm>
            <a:off x="311700" y="1171600"/>
            <a:ext cx="8520600" cy="3397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chemeClr val="lt1"/>
              </a:buClr>
              <a:buSzPts val="1800"/>
              <a:buChar char="●"/>
            </a:pPr>
            <a:r>
              <a:rPr lang="en" u="sng">
                <a:solidFill>
                  <a:schemeClr val="lt1"/>
                </a:solidFill>
                <a:hlinkClick r:id="rId3">
                  <a:extLst>
                    <a:ext uri="{A12FA001-AC4F-418D-AE19-62706E023703}">
                      <ahyp:hlinkClr val="tx"/>
                    </a:ext>
                  </a:extLst>
                </a:hlinkClick>
              </a:rPr>
              <a:t>https://www.kaggle.com/c/cassava-leaf-disease-classification/</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Sangbamrung, I., Praneetpholkrang, P., &amp; Kanjanawattana, S. (2020). A novel automatic method for cassava disease classification using deep learning. Journal of Advances in Information Technology Vol, 11(4).</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Sambasivam, G., &amp; Opiyo, G. D. (2021). A predictive machine learning application in agriculture: Cassava disease detection and classification with imbalanced dataset using convolutional neural networks. Egyptian Informatics Journal, 22(1), 27-34.</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Tan, M., &amp; Le, Q. (2019, May). Efficientnet: Rethinking model scaling for convolutional neural networks. In International Conference on Machine Learning (pp. 6105-6114). PMLR.</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265500" y="335325"/>
            <a:ext cx="4045200" cy="772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sz="3800"/>
              <a:t>Cassava</a:t>
            </a:r>
            <a:endParaRPr b="1" sz="3800"/>
          </a:p>
        </p:txBody>
      </p:sp>
      <p:sp>
        <p:nvSpPr>
          <p:cNvPr id="66" name="Google Shape;66;p14"/>
          <p:cNvSpPr txBox="1"/>
          <p:nvPr>
            <p:ph idx="1" type="subTitle"/>
          </p:nvPr>
        </p:nvSpPr>
        <p:spPr>
          <a:xfrm>
            <a:off x="265500" y="1047300"/>
            <a:ext cx="4045200" cy="585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
              <a:t>Manihot esculenta</a:t>
            </a:r>
            <a:endParaRPr i="1"/>
          </a:p>
        </p:txBody>
      </p:sp>
      <p:sp>
        <p:nvSpPr>
          <p:cNvPr id="67" name="Google Shape;67;p14"/>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42900" lvl="0" marL="457200" rtl="0" algn="just">
              <a:spcBef>
                <a:spcPts val="0"/>
              </a:spcBef>
              <a:spcAft>
                <a:spcPts val="0"/>
              </a:spcAft>
              <a:buSzPts val="1800"/>
              <a:buChar char="●"/>
            </a:pPr>
            <a:r>
              <a:rPr lang="en"/>
              <a:t>A tuberous woody shrub native to South America.</a:t>
            </a:r>
            <a:endParaRPr/>
          </a:p>
          <a:p>
            <a:pPr indent="-342900" lvl="0" marL="457200" rtl="0" algn="just">
              <a:spcBef>
                <a:spcPts val="0"/>
              </a:spcBef>
              <a:spcAft>
                <a:spcPts val="0"/>
              </a:spcAft>
              <a:buSzPts val="1800"/>
              <a:buChar char="●"/>
            </a:pPr>
            <a:r>
              <a:rPr lang="en"/>
              <a:t>Commonly grown throughout the tropical and subtropical regions of the world.</a:t>
            </a:r>
            <a:endParaRPr/>
          </a:p>
          <a:p>
            <a:pPr indent="-342900" lvl="0" marL="457200" rtl="0" algn="just">
              <a:spcBef>
                <a:spcPts val="0"/>
              </a:spcBef>
              <a:spcAft>
                <a:spcPts val="0"/>
              </a:spcAft>
              <a:buSzPts val="1800"/>
              <a:buChar char="●"/>
            </a:pPr>
            <a:r>
              <a:rPr lang="en"/>
              <a:t>V</a:t>
            </a:r>
            <a:r>
              <a:rPr lang="en"/>
              <a:t>ery good source of energy and rich in carbohydrates.</a:t>
            </a:r>
            <a:endParaRPr/>
          </a:p>
        </p:txBody>
      </p:sp>
      <p:pic>
        <p:nvPicPr>
          <p:cNvPr id="68" name="Google Shape;68;p14"/>
          <p:cNvPicPr preferRelativeResize="0"/>
          <p:nvPr/>
        </p:nvPicPr>
        <p:blipFill>
          <a:blip r:embed="rId3">
            <a:alphaModFix/>
          </a:blip>
          <a:stretch>
            <a:fillRect/>
          </a:stretch>
        </p:blipFill>
        <p:spPr>
          <a:xfrm>
            <a:off x="535175" y="1789900"/>
            <a:ext cx="3505850" cy="26293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274150" y="1905150"/>
            <a:ext cx="4045200" cy="1333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Importance of Cassava</a:t>
            </a:r>
            <a:endParaRPr b="1"/>
          </a:p>
        </p:txBody>
      </p:sp>
      <p:sp>
        <p:nvSpPr>
          <p:cNvPr id="74" name="Google Shape;74;p1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42900" lvl="0" marL="457200" rtl="0" algn="just">
              <a:spcBef>
                <a:spcPts val="0"/>
              </a:spcBef>
              <a:spcAft>
                <a:spcPts val="0"/>
              </a:spcAft>
              <a:buSzPts val="1800"/>
              <a:buChar char="●"/>
            </a:pPr>
            <a:r>
              <a:rPr lang="en"/>
              <a:t>T</a:t>
            </a:r>
            <a:r>
              <a:rPr lang="en"/>
              <a:t>hird-largest source of food carbohydrates in the tropics, after rice and maize.</a:t>
            </a:r>
            <a:endParaRPr/>
          </a:p>
          <a:p>
            <a:pPr indent="-342900" lvl="0" marL="457200" rtl="0" algn="just">
              <a:spcBef>
                <a:spcPts val="0"/>
              </a:spcBef>
              <a:spcAft>
                <a:spcPts val="0"/>
              </a:spcAft>
              <a:buSzPts val="1800"/>
              <a:buChar char="●"/>
            </a:pPr>
            <a:r>
              <a:rPr lang="en"/>
              <a:t>Major staple food in the developing countries, providing a basic diet for over half a billion people.</a:t>
            </a:r>
            <a:endParaRPr/>
          </a:p>
          <a:p>
            <a:pPr indent="-342900" lvl="0" marL="457200" rtl="0" algn="just">
              <a:spcBef>
                <a:spcPts val="0"/>
              </a:spcBef>
              <a:spcAft>
                <a:spcPts val="0"/>
              </a:spcAft>
              <a:buSzPts val="1800"/>
              <a:buChar char="●"/>
            </a:pPr>
            <a:r>
              <a:rPr lang="en"/>
              <a:t>One of the most drought-tolerant crops, capable of growing on soils with low rainfall.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282800" y="1610100"/>
            <a:ext cx="4045200" cy="1923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Some major d</a:t>
            </a:r>
            <a:r>
              <a:rPr b="1" lang="en"/>
              <a:t>iseases affecting Cassava</a:t>
            </a:r>
            <a:endParaRPr b="1"/>
          </a:p>
        </p:txBody>
      </p:sp>
      <p:sp>
        <p:nvSpPr>
          <p:cNvPr id="80" name="Google Shape;80;p16"/>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1400"/>
              <a:t>Cassava Bacterial Blight (CBB)</a:t>
            </a:r>
            <a:r>
              <a:rPr lang="en" sz="1400"/>
              <a:t> - </a:t>
            </a:r>
            <a:r>
              <a:rPr i="1" lang="en" sz="1400"/>
              <a:t>Xanthomonas axonopodis pv. Manihotis</a:t>
            </a:r>
            <a:r>
              <a:rPr lang="en" sz="1400"/>
              <a:t>.</a:t>
            </a:r>
            <a:endParaRPr sz="1400"/>
          </a:p>
          <a:p>
            <a:pPr indent="0" lvl="0" marL="0" rtl="0" algn="l">
              <a:spcBef>
                <a:spcPts val="1200"/>
              </a:spcBef>
              <a:spcAft>
                <a:spcPts val="0"/>
              </a:spcAft>
              <a:buNone/>
            </a:pPr>
            <a:r>
              <a:rPr b="1" lang="en" sz="1400"/>
              <a:t>Cassava Brown Streak Disease (CBSD)</a:t>
            </a:r>
            <a:r>
              <a:rPr lang="en" sz="1400"/>
              <a:t> - Cassava Brown Streak Virus (CBSV) and Ugandan Cassava Brown Streak Virus (UCBSV), belonging to the </a:t>
            </a:r>
            <a:r>
              <a:rPr i="1" lang="en" sz="1400"/>
              <a:t>Potyviridae</a:t>
            </a:r>
            <a:r>
              <a:rPr lang="en" sz="1400"/>
              <a:t> family.</a:t>
            </a:r>
            <a:endParaRPr sz="1400"/>
          </a:p>
          <a:p>
            <a:pPr indent="0" lvl="0" marL="0" rtl="0" algn="l">
              <a:spcBef>
                <a:spcPts val="1200"/>
              </a:spcBef>
              <a:spcAft>
                <a:spcPts val="0"/>
              </a:spcAft>
              <a:buNone/>
            </a:pPr>
            <a:r>
              <a:rPr b="1" lang="en" sz="1400"/>
              <a:t>Cassava Green Mottle (CGM)</a:t>
            </a:r>
            <a:r>
              <a:rPr lang="en" sz="1400"/>
              <a:t> - Cassava Green Mottle Virus (CGMV), which belongs to the </a:t>
            </a:r>
            <a:r>
              <a:rPr i="1" lang="en" sz="1400"/>
              <a:t>Secoviridae</a:t>
            </a:r>
            <a:r>
              <a:rPr lang="en" sz="1400"/>
              <a:t> family.</a:t>
            </a:r>
            <a:endParaRPr sz="1400"/>
          </a:p>
          <a:p>
            <a:pPr indent="0" lvl="0" marL="0" rtl="0" algn="l">
              <a:spcBef>
                <a:spcPts val="1200"/>
              </a:spcBef>
              <a:spcAft>
                <a:spcPts val="1200"/>
              </a:spcAft>
              <a:buNone/>
            </a:pPr>
            <a:r>
              <a:rPr b="1" lang="en" sz="1400"/>
              <a:t>Cassava Mosaic Disease (CMD)</a:t>
            </a:r>
            <a:r>
              <a:rPr lang="en" sz="1400"/>
              <a:t> - Cassava Mosaic Virus (CMV), a generic term for many virus species in the </a:t>
            </a:r>
            <a:r>
              <a:rPr i="1" lang="en" sz="1400"/>
              <a:t>Geminiviridae</a:t>
            </a:r>
            <a:r>
              <a:rPr lang="en" sz="1400"/>
              <a:t> family.</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265500" y="1576050"/>
            <a:ext cx="4045200" cy="1991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Current</a:t>
            </a:r>
            <a:r>
              <a:rPr b="1" lang="en"/>
              <a:t> disease identification methods</a:t>
            </a:r>
            <a:endParaRPr b="1"/>
          </a:p>
        </p:txBody>
      </p:sp>
      <p:sp>
        <p:nvSpPr>
          <p:cNvPr id="86" name="Google Shape;86;p17"/>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lnSpcReduction="10000"/>
          </a:bodyPr>
          <a:lstStyle/>
          <a:p>
            <a:pPr indent="-342900" lvl="0" marL="457200" rtl="0" algn="just">
              <a:spcBef>
                <a:spcPts val="0"/>
              </a:spcBef>
              <a:spcAft>
                <a:spcPts val="0"/>
              </a:spcAft>
              <a:buSzPts val="1800"/>
              <a:buChar char="●"/>
            </a:pPr>
            <a:r>
              <a:rPr lang="en"/>
              <a:t>E</a:t>
            </a:r>
            <a:r>
              <a:rPr lang="en"/>
              <a:t>xisting methods of disease detection require farmers to solicit the help of government-funded agricultural experts to visually inspect and diagnose the plants. </a:t>
            </a:r>
            <a:endParaRPr/>
          </a:p>
          <a:p>
            <a:pPr indent="-342900" lvl="0" marL="457200" rtl="0" algn="just">
              <a:spcBef>
                <a:spcPts val="0"/>
              </a:spcBef>
              <a:spcAft>
                <a:spcPts val="0"/>
              </a:spcAft>
              <a:buSzPts val="1800"/>
              <a:buChar char="●"/>
            </a:pPr>
            <a:r>
              <a:rPr lang="en"/>
              <a:t>This is a labor-intensive, low-supply and costly process.</a:t>
            </a:r>
            <a:endParaRPr/>
          </a:p>
          <a:p>
            <a:pPr indent="-342900" lvl="0" marL="457200" rtl="0" algn="just">
              <a:spcBef>
                <a:spcPts val="0"/>
              </a:spcBef>
              <a:spcAft>
                <a:spcPts val="0"/>
              </a:spcAft>
              <a:buSzPts val="1800"/>
              <a:buChar char="●"/>
            </a:pPr>
            <a:r>
              <a:rPr lang="en"/>
              <a:t>As a result, an intelligent system for early and precise identification of plant diseases is required.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500">
                <a:solidFill>
                  <a:schemeClr val="lt1"/>
                </a:solidFill>
              </a:rPr>
              <a:t>Objective</a:t>
            </a:r>
            <a:endParaRPr b="1" sz="3500">
              <a:solidFill>
                <a:schemeClr val="lt1"/>
              </a:solidFill>
            </a:endParaRPr>
          </a:p>
        </p:txBody>
      </p:sp>
      <p:sp>
        <p:nvSpPr>
          <p:cNvPr id="92" name="Google Shape;92;p18"/>
          <p:cNvSpPr txBox="1"/>
          <p:nvPr>
            <p:ph idx="1" type="body"/>
          </p:nvPr>
        </p:nvSpPr>
        <p:spPr>
          <a:xfrm>
            <a:off x="311700" y="1171675"/>
            <a:ext cx="3999900" cy="35670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sz="1800">
                <a:solidFill>
                  <a:schemeClr val="accent1"/>
                </a:solidFill>
              </a:rPr>
              <a:t>This study is aimed at classifying cassava image into four disease categories (CBB, CBSD, CGM and CMD) or a fifth category indicating a healthy leaf, using a dataset of 21,397 labeled images collected during a regular survey in Uganda, by applying transfer learning technique on </a:t>
            </a:r>
            <a:r>
              <a:rPr b="1" lang="en" sz="1800">
                <a:solidFill>
                  <a:schemeClr val="accent1"/>
                </a:solidFill>
              </a:rPr>
              <a:t>EfficientNet</a:t>
            </a:r>
            <a:r>
              <a:rPr lang="en" sz="1800">
                <a:solidFill>
                  <a:schemeClr val="accent1"/>
                </a:solidFill>
              </a:rPr>
              <a:t>, a state-of-the-art deep convolutional neural network model.</a:t>
            </a:r>
            <a:endParaRPr sz="1800">
              <a:solidFill>
                <a:schemeClr val="accent1"/>
              </a:solidFill>
            </a:endParaRPr>
          </a:p>
        </p:txBody>
      </p:sp>
      <p:pic>
        <p:nvPicPr>
          <p:cNvPr id="93" name="Google Shape;93;p18"/>
          <p:cNvPicPr preferRelativeResize="0"/>
          <p:nvPr/>
        </p:nvPicPr>
        <p:blipFill>
          <a:blip r:embed="rId3">
            <a:alphaModFix/>
          </a:blip>
          <a:stretch>
            <a:fillRect/>
          </a:stretch>
        </p:blipFill>
        <p:spPr>
          <a:xfrm>
            <a:off x="4705150" y="2386275"/>
            <a:ext cx="4127100" cy="2352447"/>
          </a:xfrm>
          <a:prstGeom prst="rect">
            <a:avLst/>
          </a:prstGeom>
          <a:noFill/>
          <a:ln>
            <a:noFill/>
          </a:ln>
        </p:spPr>
      </p:pic>
      <p:pic>
        <p:nvPicPr>
          <p:cNvPr id="94" name="Google Shape;94;p18"/>
          <p:cNvPicPr preferRelativeResize="0"/>
          <p:nvPr/>
        </p:nvPicPr>
        <p:blipFill>
          <a:blip r:embed="rId4">
            <a:alphaModFix/>
          </a:blip>
          <a:stretch>
            <a:fillRect/>
          </a:stretch>
        </p:blipFill>
        <p:spPr>
          <a:xfrm>
            <a:off x="4705150" y="257488"/>
            <a:ext cx="2035800" cy="2066925"/>
          </a:xfrm>
          <a:prstGeom prst="rect">
            <a:avLst/>
          </a:prstGeom>
          <a:noFill/>
          <a:ln>
            <a:noFill/>
          </a:ln>
        </p:spPr>
      </p:pic>
      <p:pic>
        <p:nvPicPr>
          <p:cNvPr id="95" name="Google Shape;95;p18"/>
          <p:cNvPicPr preferRelativeResize="0"/>
          <p:nvPr/>
        </p:nvPicPr>
        <p:blipFill>
          <a:blip r:embed="rId5">
            <a:alphaModFix/>
          </a:blip>
          <a:stretch>
            <a:fillRect/>
          </a:stretch>
        </p:blipFill>
        <p:spPr>
          <a:xfrm>
            <a:off x="6796500" y="257500"/>
            <a:ext cx="2035800" cy="2066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Related wor</a:t>
            </a:r>
            <a:r>
              <a:rPr b="1" lang="en"/>
              <a:t>k</a:t>
            </a:r>
            <a:endParaRPr b="1"/>
          </a:p>
        </p:txBody>
      </p:sp>
      <p:sp>
        <p:nvSpPr>
          <p:cNvPr id="101" name="Google Shape;101;p19"/>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Sangbamrung, I. et al., (2020) developed a system that performs both classification and object detection on the cassava leaf images dataset. For this, a CNN classification model to classify cassava leaf images as healthy and unhealthy and a faster R-CNN detection model for detecting the affected part of the unhealthy leaves were developed. After detecting the unhealthy part, another CNN classification model was developed to classify the leaves as CBSD and not CBSD.</a:t>
            </a:r>
            <a:endParaRPr sz="1600"/>
          </a:p>
          <a:p>
            <a:pPr indent="-330200" lvl="0" marL="457200" rtl="0" algn="l">
              <a:spcBef>
                <a:spcPts val="0"/>
              </a:spcBef>
              <a:spcAft>
                <a:spcPts val="0"/>
              </a:spcAft>
              <a:buSzPts val="1600"/>
              <a:buChar char="●"/>
            </a:pPr>
            <a:r>
              <a:rPr lang="en" sz="1600"/>
              <a:t>Sambasivam, G., &amp; Opiyo, G. D. (2021) developed a CNN model from scratch to detect and classify cassava leaf disease images into 5 categories – 4 diseases and healthy. Since the size of the dataset was small and also had a high class-imbalance with a heavy bias towards 2 disease classes, the authors applied various techniques such as SMOTE, modifying class weight, image augmentation to overcome these challenges.</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265500" y="1905150"/>
            <a:ext cx="4045200" cy="1333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Shortcomings in existing methods</a:t>
            </a:r>
            <a:endParaRPr b="1"/>
          </a:p>
        </p:txBody>
      </p:sp>
      <p:sp>
        <p:nvSpPr>
          <p:cNvPr id="107" name="Google Shape;107;p20"/>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42900" lvl="0" marL="457200" rtl="0" algn="just">
              <a:spcBef>
                <a:spcPts val="0"/>
              </a:spcBef>
              <a:spcAft>
                <a:spcPts val="0"/>
              </a:spcAft>
              <a:buSzPts val="1800"/>
              <a:buChar char="●"/>
            </a:pPr>
            <a:r>
              <a:rPr lang="en"/>
              <a:t>Usage of relatively smaller datasets.</a:t>
            </a:r>
            <a:endParaRPr/>
          </a:p>
          <a:p>
            <a:pPr indent="-342900" lvl="0" marL="457200" rtl="0" algn="just">
              <a:spcBef>
                <a:spcPts val="0"/>
              </a:spcBef>
              <a:spcAft>
                <a:spcPts val="0"/>
              </a:spcAft>
              <a:buSzPts val="1800"/>
              <a:buChar char="●"/>
            </a:pPr>
            <a:r>
              <a:rPr lang="en"/>
              <a:t>Convolutional Neural Networks (CNNs) were built from scratch which require large amount of resources (time and computation power)</a:t>
            </a:r>
            <a:r>
              <a:rPr lang="en"/>
              <a: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490250" y="526350"/>
            <a:ext cx="5604000" cy="64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500"/>
              <a:t>Block Diagram</a:t>
            </a:r>
            <a:endParaRPr b="1" sz="3500"/>
          </a:p>
        </p:txBody>
      </p:sp>
      <p:pic>
        <p:nvPicPr>
          <p:cNvPr id="113" name="Google Shape;113;p21"/>
          <p:cNvPicPr preferRelativeResize="0"/>
          <p:nvPr/>
        </p:nvPicPr>
        <p:blipFill>
          <a:blip r:embed="rId3">
            <a:alphaModFix/>
          </a:blip>
          <a:stretch>
            <a:fillRect/>
          </a:stretch>
        </p:blipFill>
        <p:spPr>
          <a:xfrm>
            <a:off x="0" y="1816629"/>
            <a:ext cx="9143999" cy="176319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